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AD02827-B106-4210-8E9E-52087B0D2F56}">
  <a:tblStyle styleId="{9AD02827-B106-4210-8E9E-52087B0D2F5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954E245-FD70-49FA-95DE-42AB879C04F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af15929ea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af15929ea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69cbd3f52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69cbd3f5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69cbd3f52b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69cbd3f52b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f15929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f15929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af15929ea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af15929ea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af15929ea_0_4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af15929ea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af15929ea_0_4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af15929ea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9cbd3f52b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9cbd3f52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6af15929ea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6af15929ea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6af15929ea_0_2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6af15929ea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6af15929ea_0_4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6af15929e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2.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hyperlink" Target="https://youtu.be/qdK5uK7B0Lo?feature=shared" TargetMode="External"/><Relationship Id="rId6"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s://www.youtube.com/watch?v=qdK5uK7B0Lo" TargetMode="External"/><Relationship Id="rId4" Type="http://schemas.openxmlformats.org/officeDocument/2006/relationships/image" Target="../media/image2.png"/><Relationship Id="rId5"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{9AD02827-B106-4210-8E9E-52087B0D2F56}</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7" name="Shape 257"/>
        <p:cNvGrpSpPr/>
        <p:nvPr/>
      </p:nvGrpSpPr>
      <p:grpSpPr>
        <a:xfrm>
          <a:off x="0" y="0"/>
          <a:ext cx="0" cy="0"/>
          <a:chOff x="0" y="0"/>
          <a:chExt cx="0" cy="0"/>
        </a:xfrm>
      </p:grpSpPr>
      <p:sp>
        <p:nvSpPr>
          <p:cNvPr id="258" name="Google Shape;258;p4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59" name="Google Shape;259;p46"/>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Turkey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60" name="Google Shape;260;p4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61" name="Google Shape;261;p46"/>
          <p:cNvGraphicFramePr/>
          <p:nvPr/>
        </p:nvGraphicFramePr>
        <p:xfrm>
          <a:off x="345341" y="1095235"/>
          <a:ext cx="3000000" cy="3000000"/>
        </p:xfrm>
        <a:graphic>
          <a:graphicData uri="http://schemas.openxmlformats.org/drawingml/2006/table">
            <a:tbl>
              <a:tblPr>
                <a:noFill/>
                <a:tableStyleId>{A954E245-FD70-49FA-95DE-42AB879C04F5}</a:tableStyleId>
              </a:tblPr>
              <a:tblGrid>
                <a:gridCol w="2348475"/>
                <a:gridCol w="1722200"/>
                <a:gridCol w="30110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David Smith, "In Turkey’s Financial Crisis, Echoes of Western Democracy’s Decline" </a:t>
                      </a:r>
                      <a:r>
                        <a:rPr i="1" lang="en" sz="1200">
                          <a:solidFill>
                            <a:schemeClr val="dk1"/>
                          </a:solidFill>
                          <a:latin typeface="Halant"/>
                          <a:ea typeface="Halant"/>
                          <a:cs typeface="Halant"/>
                          <a:sym typeface="Halant"/>
                        </a:rPr>
                        <a:t>The New York Times</a:t>
                      </a:r>
                      <a:r>
                        <a:rPr lang="en" sz="1200">
                          <a:solidFill>
                            <a:schemeClr val="dk1"/>
                          </a:solidFill>
                          <a:latin typeface="Halant"/>
                          <a:ea typeface="Halant"/>
                          <a:cs typeface="Halant"/>
                          <a:sym typeface="Halant"/>
                        </a:rPr>
                        <a:t>, August 18,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David Smith was an editor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Western capitals a decade ago, Turkey’s now-paramount leader, Recep Tayyip Erdogan, held promise as a potential beacon of democracy for a region rife with religious conflict. Turkey was a stalwart NATO ally bridging Europe and the volatile Middle East. As Mr. Erdogan sought to secure a place for his country in the ranks of the European Union, he presented himself as a moderate and modernizing Muslim leader for the post-9/11 age. He catered to perceptions that Turkey was becoming a liberal society governed by tolerance and the rule of law. But that was before Mr. Erdogan began amassing supreme powers, and before his brutal crackdown on dissent following an attempted coup two years ago. It was before Turkey descended into a financial crisis delivered in no small measure by his authoritarian proclivities and unorthodox stewardship of the economy. Whatever was left of the notion that Mr. Erdogan was a liberalizing force has been wholly extinguished.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highlight>
                            <a:srgbClr val="E95C3D"/>
                          </a:highlight>
                          <a:latin typeface="Inter"/>
                          <a:ea typeface="Inter"/>
                          <a:cs typeface="Inter"/>
                          <a:sym typeface="Inter"/>
                        </a:rPr>
                        <a:t>In recent years, Mr. Erdogan has broken from the reformist path while forging new alliances, especially with Russia and its strongman leader Vladimir Putin. He has jailed journalists, seized the assets of political opponents and crushed dissent while amassing complete control over the levers of Turkish power. He has run the economy like a patronage network, lavishing credit on companies controlled by cronies, while yielding growth through debt. His spending spree has bettered life for the working class Turks who make up Mr. Erdogan’s political base, erecting hospitals, schools, roads and other infrastructure. But he has fueled the construction boom by supplying government credits and guarantees that have encouraged private companies to take on alarming debts. </a:t>
                      </a:r>
                      <a:r>
                        <a:rPr lang="en" sz="1200">
                          <a:solidFill>
                            <a:schemeClr val="dk1"/>
                          </a:solidFill>
                          <a:latin typeface="Inter"/>
                          <a:ea typeface="Inter"/>
                          <a:cs typeface="Inter"/>
                          <a:sym typeface="Inter"/>
                        </a:rPr>
                        <a:t>Much of the borrowing has been conducted in American dollars. With the Turkish currency now in free-fall, those debts have multiplied. That has put the Turkish corporate realm in uncomfortable proximity to insolvency while potentially delivering a full-blown economic disaster…..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pressure </a:t>
                      </a:r>
                      <a:r>
                        <a:rPr lang="en" sz="1200">
                          <a:solidFill>
                            <a:schemeClr val="dk1"/>
                          </a:solidFill>
                          <a:highlight>
                            <a:srgbClr val="E95C3D"/>
                          </a:highlight>
                          <a:latin typeface="Inter"/>
                          <a:ea typeface="Inter"/>
                          <a:cs typeface="Inter"/>
                          <a:sym typeface="Inter"/>
                        </a:rPr>
                        <a:t>Mr. Erdogan had felt to respect the traditional limits of arithmetic was gone. Money was practically free, giving him virtually infinite supplies of cash to throw at constructing monuments to his prowess. Up went an enormous new Istanbul airport. High-rise apartment blocks filled the horizons. The jackhammer became the national soundtrack.</a:t>
                      </a:r>
                      <a:r>
                        <a:rPr lang="en" sz="1200">
                          <a:solidFill>
                            <a:schemeClr val="dk1"/>
                          </a:solidFill>
                          <a:latin typeface="Inter"/>
                          <a:ea typeface="Inter"/>
                          <a:cs typeface="Inter"/>
                          <a:sym typeface="Inter"/>
                        </a:rPr>
                        <a:t> Yet in nourishing the economy with borrowed foreign money, </a:t>
                      </a:r>
                      <a:r>
                        <a:rPr lang="en" sz="1200">
                          <a:solidFill>
                            <a:schemeClr val="dk1"/>
                          </a:solidFill>
                          <a:highlight>
                            <a:srgbClr val="E95C3D"/>
                          </a:highlight>
                          <a:latin typeface="Inter"/>
                          <a:ea typeface="Inter"/>
                          <a:cs typeface="Inter"/>
                          <a:sym typeface="Inter"/>
                        </a:rPr>
                        <a:t>Mr. Erdogan effectively ceded control of Turkey’s fate to financiers who answered not to him but to the global marketplace.</a:t>
                      </a:r>
                      <a:r>
                        <a:rPr lang="en" sz="1200">
                          <a:solidFill>
                            <a:schemeClr val="dk1"/>
                          </a:solidFill>
                          <a:latin typeface="Inter"/>
                          <a:ea typeface="Inter"/>
                          <a:cs typeface="Inter"/>
                          <a:sym typeface="Inter"/>
                        </a:rPr>
                        <a:t> As the Federal Reserve and other central banks have begun to lift rates in recent years, investment has flowed more slowly into emerging markets while streaming back into the United States. It has provoked troubles from Mexico to Malaysia to Turkey. The exodus of cash from Turkey has wiped away nearly half the value of the nation’s currency, the lira, over the past year. This has lifted the price of imported goods, forcing Turks to pay more for food and fuel.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the political optics, Turkey’s crisis is in large part a homegrown affair. Mr. Erdogan’s authoritarianism has destroyed confidence in Turkish institutions, especially its central bank, the body most crucial to arresting the economic fall.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4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67" name="Google Shape;267;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8" name="Google Shape;268;p4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9" name="Google Shape;269;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0" name="Google Shape;270;p4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71" name="Google Shape;271;p47"/>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72" name="Google Shape;272;p47"/>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73" name="Google Shape;273;p47"/>
          <p:cNvGraphicFramePr/>
          <p:nvPr/>
        </p:nvGraphicFramePr>
        <p:xfrm>
          <a:off x="503824" y="3910029"/>
          <a:ext cx="3000000" cy="3000000"/>
        </p:xfrm>
        <a:graphic>
          <a:graphicData uri="http://schemas.openxmlformats.org/drawingml/2006/table">
            <a:tbl>
              <a:tblPr>
                <a:noFill/>
                <a:tableStyleId>{9AD02827-B106-4210-8E9E-52087B0D2F56}</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leaders weakened or took control of key democratic institutions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2</a:t>
                      </a:r>
                      <a:endParaRPr b="1" sz="18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Each leader targeted critics by criminalizing opposition, taking over media channels, or punishing independent organizations.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used a populist narrative to justify anti-democratic actions.</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74" name="Google Shape;274;p47"/>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5" name="Google Shape;275;p47"/>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76" name="Google Shape;276;p47"/>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77" name="Google Shape;277;p47"/>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78" name="Google Shape;278;p47"/>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79" name="Google Shape;279;p47"/>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80" name="Google Shape;280;p47"/>
          <p:cNvGraphicFramePr/>
          <p:nvPr/>
        </p:nvGraphicFramePr>
        <p:xfrm>
          <a:off x="503850" y="6158225"/>
          <a:ext cx="3000000" cy="3000000"/>
        </p:xfrm>
        <a:graphic>
          <a:graphicData uri="http://schemas.openxmlformats.org/drawingml/2006/table">
            <a:tbl>
              <a:tblPr>
                <a:noFill/>
                <a:tableStyleId>{9AD02827-B106-4210-8E9E-52087B0D2F56}</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Relationships with Foreign Powers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shifted alliances toward Russia while still navigating relationships with NATO and Europe.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stayed within the European Union but challenged its norms from inside, pushing an “illiberal democracy” model.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openly positioned himself against the United States and built alliances with anti-U.S. regimes like Cuba and Iran.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Approaches to Opposition and Civil Society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used state violence and large-scale purges especially after the coup attempt (e.g., mass arrests).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mainly used legal restrictions, propaganda, and funding control to squeeze out dissent while avoiding extreme violence.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directly punished and blacklisted workers and opponents, particularly those linked to strategic industries like oil.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81" name="Google Shape;281;p47"/>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{9AD02827-B106-4210-8E9E-52087B0D2F56}</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{A954E245-FD70-49FA-95DE-42AB879C04F5}</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{9AD02827-B106-4210-8E9E-52087B0D2F56}</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Turkey</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345341" y="1095235"/>
          <a:ext cx="3000000" cy="3000000"/>
        </p:xfrm>
        <a:graphic>
          <a:graphicData uri="http://schemas.openxmlformats.org/drawingml/2006/table">
            <a:tbl>
              <a:tblPr>
                <a:noFill/>
                <a:tableStyleId>{A954E245-FD70-49FA-95DE-42AB879C04F5}</a:tableStyleId>
              </a:tblPr>
              <a:tblGrid>
                <a:gridCol w="2348475"/>
                <a:gridCol w="1722200"/>
                <a:gridCol w="301105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David Smith, "In Turkey’s Financial Crisis, Echoes of Western Democracy’s Decline" </a:t>
                      </a:r>
                      <a:r>
                        <a:rPr i="1" lang="en" sz="1200">
                          <a:solidFill>
                            <a:schemeClr val="dk1"/>
                          </a:solidFill>
                          <a:latin typeface="Halant"/>
                          <a:ea typeface="Halant"/>
                          <a:cs typeface="Halant"/>
                          <a:sym typeface="Halant"/>
                        </a:rPr>
                        <a:t>The New York Times</a:t>
                      </a:r>
                      <a:r>
                        <a:rPr lang="en" sz="1200">
                          <a:solidFill>
                            <a:schemeClr val="dk1"/>
                          </a:solidFill>
                          <a:latin typeface="Halant"/>
                          <a:ea typeface="Halant"/>
                          <a:cs typeface="Halant"/>
                          <a:sym typeface="Halant"/>
                        </a:rPr>
                        <a:t>, August 18,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David Smith was an editor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Western capitals a decade ago, Turkey’s now-paramount leader, Recep Tayyip Erdogan, held promise as a potential beacon of democracy for a region rife with religious conflict. Turkey was a stalwart NATO ally bridging Europe and the volatile Middle East. As Mr. Erdogan sought to secure a place for his country in the ranks of the European Union, he presented himself as a moderate and modernizing Muslim leader for the post-9/11 age. He catered to perceptions that Turkey was becoming a liberal society governed by tolerance and the rule of law. But that was before Mr. Erdogan began amassing supreme powers, and before his brutal crackdown on dissent following an attempted coup two years ago. It was before Turkey descended into a financial crisis delivered in no small measure by his authoritarian proclivities and unorthodox stewardship of the economy. Whatever was left of the notion that Mr. Erdogan was a liberalizing force has been wholly extinguished.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recent years, Mr. Erdogan has broken from the reformist path while forging new alliances, especially with Russia and its strongman leader Vladimir Putin. He has jailed journalists, seized the assets of political opponents and crushed dissent while amassing complete control over the levers of Turkish power. He has run the economy like a patronage network, lavishing credit on companies controlled by cronies, while yielding growth through debt. His spending spree has bettered life for the working class Turks who make up Mr. Erdogan’s political base, erecting hospitals, schools, roads and other infrastructure. But he has fueled the construction boom by supplying government credits and guarantees that have encouraged private companies to take on alarming debts. Much of the borrowing has been conducted in American dollars. With the Turkish currency now in free-fall, those debts have multiplied. That has put the Turkish corporate realm in uncomfortable proximity to insolvency while potentially delivering a full-blown economic disaster…..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pressure Mr. Erdogan had felt to respect the traditional limits of arithmetic was gone. Money was practically free, giving him virtually infinite supplies of cash to throw at constructing monuments to his prowess. Up went an enormous new Istanbul airport. High-rise apartment blocks filled the horizons. The jackhammer became the national soundtrack. Yet in nourishing the economy with borrowed foreign money, Mr. Erdogan effectively ceded control of Turkey’s fate to financiers who answered not to him but to the global marketplace. As the Federal Reserve and other central banks have begun to lift rates in recent years, investment has flowed more slowly into emerging markets while streaming back into the United States. It has provoked troubles from Mexico to Malaysia to Turkey. The exodus of cash from Turkey has wiped away nearly half the value of the nation’s currency, the lira, over the past year. This has lifted the price of imported goods, forcing Turks to pay more for food and fuel.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Whatever the political optics, Turkey’s crisis is in large part a homegrown affair. Mr. Erdogan’s authoritarianism has destroyed confidence in Turkish institutions, especially its central bank, the body most crucial to arresting the economic fall.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{9AD02827-B106-4210-8E9E-52087B0D2F56}</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{9AD02827-B106-4210-8E9E-52087B0D2F56}</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43"/>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22" name="Google Shape;222;p43"/>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223" name="Google Shape;223;p43"/>
          <p:cNvGraphicFramePr/>
          <p:nvPr/>
        </p:nvGraphicFramePr>
        <p:xfrm>
          <a:off x="728250" y="1998725"/>
          <a:ext cx="3000000" cy="3000000"/>
        </p:xfrm>
        <a:graphic>
          <a:graphicData uri="http://schemas.openxmlformats.org/drawingml/2006/table">
            <a:tbl>
              <a:tblPr>
                <a:noFill/>
                <a:tableStyleId>{9AD02827-B106-4210-8E9E-52087B0D2F56}</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When political divisions become extreme, people prioritize loyalty to their side over defending democratic principles. This makes them more susceptible to leaders who exploit fear and division, such as Putin in Russia or Erdogan in Turkey.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Growing distrust in institutions and desire for strongman leaders to “smash the system” also weaken democracy. Even established democracies like the U.S. show warning signs, such as extreme polarization, populism, and institutional distrust.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Democracies like Venezuela and Russia didn't collapse due to coups; instead, elected strongmen dismantled democratic systems legally and gradually. For example, Hugo Chávez rose to power with popular support, then centralized authority, jailed opponents, and destroyed democratic institutions.</a:t>
                      </a:r>
                      <a:endParaRPr>
                        <a:solidFill>
                          <a:srgbClr val="E95C3D"/>
                        </a:solidFill>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don’t think democracy is guaranteed to survive. The video showed that even countries that were democratic for a long time can slowly lose their freedoms. Sometimes people support leaders who seem strong, even if they start to take away rights. If people don’t pay attention or get too divided, they might not realize democracy is slipping away until it’s too late.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24" name="Google Shape;224;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“Is There Something Wrong With Democracy?”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25" name="Google Shape;225;p43"/>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226" name="Google Shape;226;p43"/>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227" name="Google Shape;227;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8" name="Google Shape;228;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 (Exemplar)</a:t>
            </a:r>
            <a:endParaRPr sz="1800">
              <a:latin typeface="Halant"/>
              <a:ea typeface="Halant"/>
              <a:cs typeface="Halant"/>
              <a:sym typeface="Halant"/>
            </a:endParaRPr>
          </a:p>
        </p:txBody>
      </p:sp>
      <p:pic>
        <p:nvPicPr>
          <p:cNvPr id="234" name="Google Shape;234;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5" name="Google Shape;235;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7" name="Google Shape;237;p44"/>
          <p:cNvGraphicFramePr/>
          <p:nvPr/>
        </p:nvGraphicFramePr>
        <p:xfrm>
          <a:off x="359791" y="1442266"/>
          <a:ext cx="3000000" cy="3000000"/>
        </p:xfrm>
        <a:graphic>
          <a:graphicData uri="http://schemas.openxmlformats.org/drawingml/2006/table">
            <a:tbl>
              <a:tblPr>
                <a:noFill/>
                <a:tableStyleId>{A954E245-FD70-49FA-95DE-42AB879C04F5}</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Political unrest, economic stagnation, and growing independence movements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held elections, started to become democracies, and joined alliances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Some started democratic backsliding and authoritarian consolidation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Because of fear after terrorist attacks and economic problems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People were less hopeful because some countries were losing their freedoms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38" name="Google Shape;238;p44"/>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39" name="Google Shape;239;p44"/>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45"/>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45" name="Google Shape;245;p4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46" name="Google Shape;246;p45"/>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247" name="Google Shape;247;p45"/>
          <p:cNvSpPr/>
          <p:nvPr/>
        </p:nvSpPr>
        <p:spPr>
          <a:xfrm>
            <a:off x="561175" y="1563350"/>
            <a:ext cx="431100" cy="177900"/>
          </a:xfrm>
          <a:prstGeom prst="rect">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8" name="Google Shape;248;p45"/>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249" name="Google Shape;249;p45"/>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250" name="Google Shape;250;p45"/>
          <p:cNvGraphicFramePr/>
          <p:nvPr/>
        </p:nvGraphicFramePr>
        <p:xfrm>
          <a:off x="564550" y="2477500"/>
          <a:ext cx="3000000" cy="3000000"/>
        </p:xfrm>
        <a:graphic>
          <a:graphicData uri="http://schemas.openxmlformats.org/drawingml/2006/table">
            <a:tbl>
              <a:tblPr>
                <a:noFill/>
                <a:tableStyleId>{9AD02827-B106-4210-8E9E-52087B0D2F56}</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 </a:t>
                      </a:r>
                      <a:r>
                        <a:rPr b="1" lang="en">
                          <a:solidFill>
                            <a:srgbClr val="E95C3D"/>
                          </a:solidFill>
                          <a:latin typeface="Inter"/>
                          <a:ea typeface="Inter"/>
                          <a:cs typeface="Inter"/>
                          <a:sym typeface="Inter"/>
                        </a:rPr>
                        <a:t>Turkey</a:t>
                      </a:r>
                      <a:endParaRPr b="1">
                        <a:solidFill>
                          <a:srgbClr val="E95C3D"/>
                        </a:solidFill>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Recep Tayyip Erdogan, once seen as a democratic reformer, consolidated supreme power, cracked down brutally on dissent, jailed journalists, and seized the assets of political opponents. He fueled a construction-driven economic boom by lavishing credit on cronies, leading to massive debt and a collapse in confidence in Turkish institutions like the central bank. His authoritarian rule and economic mismanagement have pushed Turkey toward political repression and financial crisis.</a:t>
                      </a:r>
                      <a:endParaRPr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 </a:t>
                      </a:r>
                      <a:r>
                        <a:rPr b="1" lang="en" sz="1200">
                          <a:solidFill>
                            <a:srgbClr val="E95C3D"/>
                          </a:solidFill>
                          <a:latin typeface="Inter"/>
                          <a:ea typeface="Inter"/>
                          <a:cs typeface="Inter"/>
                          <a:sym typeface="Inter"/>
                        </a:rPr>
                        <a:t>Venezuela</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Hugo Chávez initially rose to power promising to reform Venezuela’s corrupt judiciary and labor unions, but he quickly undermined these institutions by packing the courts with loyalists, suspending unfriendly judges, and favoring pro-government unions while punishing dissenters. He extended state control over the oil industry, fired thousands of striking workers, and blacklisted opponents, sending a chilling message that dissent equaled disloyalty. Over time, these authoritarian measures hollowed out Venezuela’s democratic institutions, leading to widespread corruption, rampant crime, and economic collapse.</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 </a:t>
                      </a:r>
                      <a:r>
                        <a:rPr b="1" lang="en" sz="1200">
                          <a:solidFill>
                            <a:srgbClr val="E95C3D"/>
                          </a:solidFill>
                          <a:latin typeface="Inter"/>
                          <a:ea typeface="Inter"/>
                          <a:cs typeface="Inter"/>
                          <a:sym typeface="Inter"/>
                        </a:rPr>
                        <a:t>Hungary</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Viktor Orbán has systematically weakened Hungarian democracy by rewriting the constitution, reshaping the judiciary, controlling the media, and influencing the education system to promote nationalist and anti-immigrant narratives. His government has squeezed funding for independent NGOs, forced rights groups receiving foreign funds to register with authorities, and vilified critics, especially those linked to George Soros. Through these actions, Orbán has built an "illiberal democracy" that limits dissent and concentrates power around his ruling party.</a:t>
                      </a:r>
                      <a:endParaRPr sz="1200">
                        <a:solidFill>
                          <a:srgbClr val="E95C3D"/>
                        </a:solidFill>
                        <a:latin typeface="Inter"/>
                        <a:ea typeface="Inter"/>
                        <a:cs typeface="Inter"/>
                        <a:sym typeface="Inter"/>
                      </a:endParaRPr>
                    </a:p>
                  </a:txBody>
                  <a:tcPr marT="91425" marB="91425" marR="91425" marL="91425" anchor="ctr"/>
                </a:tc>
                <a:tc hMerge="1"/>
              </a:tr>
            </a:tbl>
          </a:graphicData>
        </a:graphic>
      </p:graphicFrame>
      <p:pic>
        <p:nvPicPr>
          <p:cNvPr id="251" name="Google Shape;251;p4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52" name="Google Shape;252;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